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handoutMasterIdLst>
    <p:handoutMasterId r:id="rId9"/>
  </p:handout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D5D58-3867-403E-9517-73B15297DFD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4753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4753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4D0E5-1E65-4660-80E6-0C5B6660E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5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6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541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37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9943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850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01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5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5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1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71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60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159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1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39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C04C2-52A9-4BC7-BCF7-67B7343EDD7D}" type="datetimeFigureOut">
              <a:rPr lang="en-US" smtClean="0"/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95AE01-E1A4-46CB-AF6F-BD93EE76F6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5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ado.edu/cspv/blueprints/" TargetMode="External"/><Relationship Id="rId2" Type="http://schemas.openxmlformats.org/officeDocument/2006/relationships/hyperlink" Target="http://www.ojjdp.gov/mpg/Progra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School Programs: What Works and What Doesn’t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Adrienne Freng, University of Wyoming, Department of Criminal Justice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14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Prevention Coalitions</a:t>
            </a:r>
          </a:p>
          <a:p>
            <a:endParaRPr lang="en-US" sz="2500" dirty="0"/>
          </a:p>
          <a:p>
            <a:r>
              <a:rPr lang="en-US" sz="2500" dirty="0" smtClean="0"/>
              <a:t>Coordinated Efforts</a:t>
            </a:r>
          </a:p>
          <a:p>
            <a:endParaRPr lang="en-US" sz="2500" dirty="0"/>
          </a:p>
          <a:p>
            <a:r>
              <a:rPr lang="en-US" sz="2500" dirty="0" smtClean="0"/>
              <a:t>Definition of “Good” Programs</a:t>
            </a:r>
          </a:p>
          <a:p>
            <a:endParaRPr lang="en-US" sz="2500" dirty="0"/>
          </a:p>
          <a:p>
            <a:r>
              <a:rPr lang="en-US" sz="2500" dirty="0" smtClean="0"/>
              <a:t>Efficient Use of Resources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10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Plan:  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92439"/>
            <a:ext cx="8915400" cy="408260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Step 1:  Complete a Needs Assessment</a:t>
            </a:r>
          </a:p>
          <a:p>
            <a:pPr lvl="1"/>
            <a:r>
              <a:rPr lang="en-US" sz="2500" dirty="0" smtClean="0"/>
              <a:t>Understand your problem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What are the needs of the community?</a:t>
            </a:r>
          </a:p>
          <a:p>
            <a:pPr lvl="1"/>
            <a:endParaRPr lang="en-US" sz="2500" dirty="0"/>
          </a:p>
          <a:p>
            <a:pPr lvl="1"/>
            <a:r>
              <a:rPr lang="en-US" sz="2500" dirty="0" smtClean="0"/>
              <a:t>Base on data, not individual stories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22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Plan:  STEP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01262"/>
            <a:ext cx="8915400" cy="4609960"/>
          </a:xfrm>
        </p:spPr>
        <p:txBody>
          <a:bodyPr>
            <a:noAutofit/>
          </a:bodyPr>
          <a:lstStyle/>
          <a:p>
            <a:r>
              <a:rPr lang="en-US" sz="2500" dirty="0" smtClean="0"/>
              <a:t>Analyze</a:t>
            </a:r>
          </a:p>
          <a:p>
            <a:endParaRPr lang="en-US" sz="2500" dirty="0" smtClean="0"/>
          </a:p>
          <a:p>
            <a:r>
              <a:rPr lang="en-US" sz="2500" dirty="0" smtClean="0"/>
              <a:t>Informed </a:t>
            </a:r>
            <a:r>
              <a:rPr lang="en-US" sz="2500" dirty="0"/>
              <a:t>policy often leads to effective </a:t>
            </a:r>
            <a:r>
              <a:rPr lang="en-US" sz="2500" dirty="0" smtClean="0"/>
              <a:t>programming.</a:t>
            </a:r>
            <a:endParaRPr lang="en-US" sz="2500" dirty="0"/>
          </a:p>
          <a:p>
            <a:endParaRPr lang="en-US" sz="2500" dirty="0" smtClean="0"/>
          </a:p>
          <a:p>
            <a:r>
              <a:rPr lang="en-US" sz="2500" dirty="0" smtClean="0"/>
              <a:t>Use </a:t>
            </a:r>
            <a:r>
              <a:rPr lang="en-US" sz="2500" dirty="0"/>
              <a:t>data to analyze problem</a:t>
            </a:r>
          </a:p>
          <a:p>
            <a:endParaRPr lang="en-US" sz="2500" dirty="0" smtClean="0"/>
          </a:p>
          <a:p>
            <a:r>
              <a:rPr lang="en-US" sz="2500" dirty="0" smtClean="0"/>
              <a:t>Don’t </a:t>
            </a:r>
            <a:r>
              <a:rPr lang="en-US" sz="2500" dirty="0"/>
              <a:t>have a lot of data available – hard to make informed </a:t>
            </a:r>
            <a:r>
              <a:rPr lang="en-US" sz="2500" dirty="0" smtClean="0"/>
              <a:t>decisions about effective programs.</a:t>
            </a:r>
            <a:endParaRPr lang="en-US" sz="2500" dirty="0"/>
          </a:p>
          <a:p>
            <a:pPr lvl="1"/>
            <a:r>
              <a:rPr lang="en-US" sz="2500" dirty="0" smtClean="0"/>
              <a:t>Everyone is collecting their own data – need coordinated effort.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57486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Plan:  STEP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91829"/>
            <a:ext cx="8915400" cy="5227455"/>
          </a:xfrm>
        </p:spPr>
        <p:txBody>
          <a:bodyPr>
            <a:normAutofit fontScale="25000" lnSpcReduction="20000"/>
          </a:bodyPr>
          <a:lstStyle/>
          <a:p>
            <a:r>
              <a:rPr lang="en-US" sz="4800" dirty="0" smtClean="0"/>
              <a:t>Match </a:t>
            </a:r>
            <a:r>
              <a:rPr lang="en-US" sz="4800" dirty="0"/>
              <a:t>Programming to </a:t>
            </a:r>
            <a:r>
              <a:rPr lang="en-US" sz="4800" dirty="0" smtClean="0"/>
              <a:t>Problem</a:t>
            </a:r>
          </a:p>
          <a:p>
            <a:r>
              <a:rPr lang="en-US" sz="4800" dirty="0" smtClean="0"/>
              <a:t>Need </a:t>
            </a:r>
            <a:r>
              <a:rPr lang="en-US" sz="4800" dirty="0"/>
              <a:t>to address underlying issues.</a:t>
            </a:r>
          </a:p>
          <a:p>
            <a:r>
              <a:rPr lang="en-US" sz="4800" dirty="0"/>
              <a:t>Elements of effective </a:t>
            </a:r>
            <a:r>
              <a:rPr lang="en-US" sz="4800" dirty="0" smtClean="0"/>
              <a:t>programs</a:t>
            </a:r>
          </a:p>
          <a:p>
            <a:pPr lvl="1"/>
            <a:r>
              <a:rPr lang="en-US" sz="4800" dirty="0" smtClean="0"/>
              <a:t>Based on needs</a:t>
            </a:r>
          </a:p>
          <a:p>
            <a:pPr lvl="1"/>
            <a:r>
              <a:rPr lang="en-US" sz="4800" dirty="0" smtClean="0"/>
              <a:t>Trained staff</a:t>
            </a:r>
          </a:p>
          <a:p>
            <a:pPr lvl="1"/>
            <a:r>
              <a:rPr lang="en-US" sz="4800" dirty="0" smtClean="0"/>
              <a:t>Small groups</a:t>
            </a:r>
          </a:p>
          <a:p>
            <a:pPr lvl="1"/>
            <a:r>
              <a:rPr lang="en-US" sz="4800" dirty="0" smtClean="0"/>
              <a:t>Strong partnerships with other programs - Communication between school staff and afterschool programming staff</a:t>
            </a:r>
          </a:p>
          <a:p>
            <a:pPr lvl="1"/>
            <a:r>
              <a:rPr lang="en-US" sz="4800" dirty="0" smtClean="0"/>
              <a:t>Build on individual’s strengths</a:t>
            </a:r>
          </a:p>
          <a:p>
            <a:pPr lvl="1"/>
            <a:r>
              <a:rPr lang="en-US" sz="4800" dirty="0" smtClean="0"/>
              <a:t>Provide an environment where they can develop positive relationships with peers</a:t>
            </a:r>
          </a:p>
          <a:p>
            <a:pPr lvl="1"/>
            <a:r>
              <a:rPr lang="en-US" sz="4800" dirty="0" smtClean="0"/>
              <a:t>Supportive environment</a:t>
            </a:r>
          </a:p>
          <a:p>
            <a:pPr lvl="1"/>
            <a:r>
              <a:rPr lang="en-US" sz="4800" dirty="0" smtClean="0"/>
              <a:t>Structured interactions</a:t>
            </a:r>
            <a:endParaRPr lang="en-US" sz="4800" dirty="0"/>
          </a:p>
          <a:p>
            <a:pPr lvl="1"/>
            <a:r>
              <a:rPr lang="en-US" sz="4800" dirty="0" smtClean="0"/>
              <a:t>Give individuals challenges that they can meet</a:t>
            </a:r>
          </a:p>
          <a:p>
            <a:pPr lvl="1"/>
            <a:r>
              <a:rPr lang="en-US" sz="4800" dirty="0" smtClean="0"/>
              <a:t>SAFE – activities to promote skills, active forms of learning, programs focused on developing specific skills</a:t>
            </a:r>
          </a:p>
          <a:p>
            <a:pPr lvl="1"/>
            <a:r>
              <a:rPr lang="en-US" sz="4800" dirty="0" smtClean="0"/>
              <a:t>Evaluation</a:t>
            </a:r>
          </a:p>
          <a:p>
            <a:r>
              <a:rPr lang="en-US" sz="4800" dirty="0" smtClean="0"/>
              <a:t>Resources:</a:t>
            </a:r>
          </a:p>
          <a:p>
            <a:pPr lvl="1"/>
            <a:r>
              <a:rPr lang="en-US" sz="4800" dirty="0" smtClean="0">
                <a:hlinkClick r:id="rId2"/>
              </a:rPr>
              <a:t>www.ojjdp.gov/mpg/Program</a:t>
            </a:r>
            <a:endParaRPr lang="en-US" sz="4800" dirty="0" smtClean="0"/>
          </a:p>
          <a:p>
            <a:pPr lvl="1"/>
            <a:r>
              <a:rPr lang="en-US" sz="4800" dirty="0" smtClean="0"/>
              <a:t>Blueprints out of University </a:t>
            </a:r>
            <a:r>
              <a:rPr lang="en-US" sz="4800" dirty="0"/>
              <a:t>of Colorado </a:t>
            </a:r>
            <a:r>
              <a:rPr lang="en-US" sz="4800" dirty="0">
                <a:hlinkClick r:id="rId3"/>
              </a:rPr>
              <a:t>http://www.colorado.edu/cspv/blueprints</a:t>
            </a:r>
            <a:r>
              <a:rPr lang="en-US" sz="4800" dirty="0" smtClean="0">
                <a:hlinkClick r:id="rId3"/>
              </a:rPr>
              <a:t>/</a:t>
            </a:r>
            <a:endParaRPr lang="en-US" sz="4800" dirty="0"/>
          </a:p>
          <a:p>
            <a:pPr lvl="1"/>
            <a:r>
              <a:rPr lang="en-US" sz="4800" dirty="0" smtClean="0"/>
              <a:t>EX:  Big Brothers/Big Sisters, the Quantum Opportunities Program, </a:t>
            </a:r>
            <a:r>
              <a:rPr lang="en-US" sz="4800" dirty="0" err="1" smtClean="0"/>
              <a:t>Lifeskills</a:t>
            </a:r>
            <a:r>
              <a:rPr lang="en-US" sz="4800" dirty="0" smtClean="0"/>
              <a:t> Training, Perry Preschool Project, Positive Action</a:t>
            </a:r>
            <a:endParaRPr lang="en-US" sz="4800" dirty="0"/>
          </a:p>
          <a:p>
            <a:r>
              <a:rPr lang="en-US" sz="4800" dirty="0" smtClean="0"/>
              <a:t>Timing</a:t>
            </a:r>
            <a:endParaRPr lang="en-US" sz="4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73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Plan:  STEP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fontScale="92500" lnSpcReduction="20000"/>
          </a:bodyPr>
          <a:lstStyle/>
          <a:p>
            <a:r>
              <a:rPr lang="en-US" sz="2500" dirty="0" smtClean="0"/>
              <a:t>Assessment/Evaluation </a:t>
            </a:r>
            <a:r>
              <a:rPr lang="en-US" sz="2500" dirty="0"/>
              <a:t>– </a:t>
            </a:r>
            <a:r>
              <a:rPr lang="en-US" sz="2500" dirty="0" smtClean="0"/>
              <a:t>Did </a:t>
            </a:r>
            <a:r>
              <a:rPr lang="en-US" sz="2500" dirty="0"/>
              <a:t>it work?</a:t>
            </a:r>
          </a:p>
          <a:p>
            <a:endParaRPr lang="en-US" sz="2500" dirty="0" smtClean="0"/>
          </a:p>
          <a:p>
            <a:r>
              <a:rPr lang="en-US" sz="2500" dirty="0" smtClean="0"/>
              <a:t>Evidence Based</a:t>
            </a:r>
          </a:p>
          <a:p>
            <a:pPr lvl="1"/>
            <a:r>
              <a:rPr lang="en-US" sz="2500" dirty="0" smtClean="0"/>
              <a:t>Evidence Based does not equal effective</a:t>
            </a:r>
          </a:p>
          <a:p>
            <a:endParaRPr lang="en-US" sz="2500" dirty="0" smtClean="0"/>
          </a:p>
          <a:p>
            <a:r>
              <a:rPr lang="en-US" sz="2500" dirty="0" smtClean="0"/>
              <a:t>Output </a:t>
            </a:r>
            <a:r>
              <a:rPr lang="en-US" sz="2500" dirty="0"/>
              <a:t>vs. </a:t>
            </a:r>
            <a:r>
              <a:rPr lang="en-US" sz="2500" dirty="0" smtClean="0"/>
              <a:t>Outcome</a:t>
            </a:r>
          </a:p>
          <a:p>
            <a:endParaRPr lang="en-US" sz="2500" dirty="0" smtClean="0"/>
          </a:p>
          <a:p>
            <a:r>
              <a:rPr lang="en-US" sz="2500" dirty="0" smtClean="0"/>
              <a:t>Resource:  Out of School Time Program Observation Instrument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2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76104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Comprehensive Programming</a:t>
            </a:r>
          </a:p>
          <a:p>
            <a:endParaRPr lang="en-US" sz="2500" dirty="0" smtClean="0"/>
          </a:p>
          <a:p>
            <a:r>
              <a:rPr lang="en-US" sz="2500" dirty="0" smtClean="0"/>
              <a:t>Need components </a:t>
            </a:r>
            <a:r>
              <a:rPr lang="en-US" sz="2500" dirty="0"/>
              <a:t>working together</a:t>
            </a:r>
          </a:p>
          <a:p>
            <a:endParaRPr lang="en-US" sz="2500" dirty="0" smtClean="0"/>
          </a:p>
          <a:p>
            <a:r>
              <a:rPr lang="en-US" sz="2500" dirty="0" smtClean="0"/>
              <a:t>Complex </a:t>
            </a:r>
            <a:r>
              <a:rPr lang="en-US" sz="2500" dirty="0"/>
              <a:t>problem – needs complex solution</a:t>
            </a:r>
          </a:p>
          <a:p>
            <a:endParaRPr lang="en-US" sz="2500" dirty="0" smtClean="0"/>
          </a:p>
          <a:p>
            <a:r>
              <a:rPr lang="en-US" sz="2500" dirty="0" smtClean="0"/>
              <a:t>Programming </a:t>
            </a:r>
            <a:r>
              <a:rPr lang="en-US" sz="2500" dirty="0"/>
              <a:t>more effective </a:t>
            </a:r>
            <a:r>
              <a:rPr lang="en-US" sz="2500" dirty="0" smtClean="0"/>
              <a:t>if: </a:t>
            </a:r>
          </a:p>
          <a:p>
            <a:pPr lvl="1"/>
            <a:r>
              <a:rPr lang="en-US" sz="2500" dirty="0" smtClean="0"/>
              <a:t>data drive</a:t>
            </a:r>
          </a:p>
          <a:p>
            <a:pPr lvl="1"/>
            <a:r>
              <a:rPr lang="en-US" sz="2500" dirty="0" smtClean="0"/>
              <a:t>provides </a:t>
            </a:r>
            <a:r>
              <a:rPr lang="en-US" sz="2500" dirty="0"/>
              <a:t>a continuum of </a:t>
            </a:r>
            <a:r>
              <a:rPr lang="en-US" sz="2500" dirty="0" smtClean="0"/>
              <a:t>care </a:t>
            </a:r>
          </a:p>
          <a:p>
            <a:pPr lvl="1"/>
            <a:r>
              <a:rPr lang="en-US" sz="2500" dirty="0" smtClean="0"/>
              <a:t>addresses </a:t>
            </a:r>
            <a:r>
              <a:rPr lang="en-US" sz="2500" dirty="0"/>
              <a:t>a number of </a:t>
            </a:r>
            <a:r>
              <a:rPr lang="en-US" sz="2500" dirty="0" smtClean="0"/>
              <a:t>issues</a:t>
            </a:r>
          </a:p>
          <a:p>
            <a:pPr lvl="1"/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4240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299</Words>
  <Application>Microsoft Office PowerPoint</Application>
  <PresentationFormat>Custom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After School Programs: What Works and What Doesn’t</vt:lpstr>
      <vt:lpstr>Introduction</vt:lpstr>
      <vt:lpstr>Develop a Plan:  STEP 1</vt:lpstr>
      <vt:lpstr>Develop a Plan:  STEP 2</vt:lpstr>
      <vt:lpstr>Develop a Plan:  STEP 3</vt:lpstr>
      <vt:lpstr>Develop a Plan:  STEP 4</vt:lpstr>
      <vt:lpstr>Conclusion</vt:lpstr>
    </vt:vector>
  </TitlesOfParts>
  <Company>University of Wyoming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School Programs: What Works and What Doesn’t</dc:title>
  <dc:creator>Adrienne B Freng</dc:creator>
  <cp:lastModifiedBy>Adrienne</cp:lastModifiedBy>
  <cp:revision>16</cp:revision>
  <cp:lastPrinted>2017-04-25T09:47:07Z</cp:lastPrinted>
  <dcterms:created xsi:type="dcterms:W3CDTF">2017-04-21T14:11:05Z</dcterms:created>
  <dcterms:modified xsi:type="dcterms:W3CDTF">2017-04-25T09:48:37Z</dcterms:modified>
</cp:coreProperties>
</file>